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77" r:id="rId3"/>
    <p:sldId id="271" r:id="rId4"/>
    <p:sldId id="257" r:id="rId5"/>
    <p:sldId id="258" r:id="rId6"/>
    <p:sldId id="259" r:id="rId7"/>
    <p:sldId id="260" r:id="rId8"/>
    <p:sldId id="261" r:id="rId9"/>
    <p:sldId id="262" r:id="rId10"/>
    <p:sldId id="263" r:id="rId11"/>
    <p:sldId id="264" r:id="rId12"/>
    <p:sldId id="265" r:id="rId13"/>
    <p:sldId id="266" r:id="rId14"/>
    <p:sldId id="267" r:id="rId15"/>
    <p:sldId id="268" r:id="rId16"/>
    <p:sldId id="280" r:id="rId17"/>
    <p:sldId id="284" r:id="rId18"/>
    <p:sldId id="288" r:id="rId19"/>
    <p:sldId id="28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47"/>
    <p:restoredTop sz="94690"/>
  </p:normalViewPr>
  <p:slideViewPr>
    <p:cSldViewPr snapToGrid="0" snapToObjects="1">
      <p:cViewPr varScale="1">
        <p:scale>
          <a:sx n="70" d="100"/>
          <a:sy n="70" d="100"/>
        </p:scale>
        <p:origin x="184" y="8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3B3925-1BFF-3044-BC85-C6886CAE6EDE}" type="datetimeFigureOut">
              <a:rPr lang="en-US" smtClean="0"/>
              <a:t>1/22/20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89396A-BC3D-F64E-AE0F-11F65C472FC4}" type="slidenum">
              <a:rPr lang="en-US" smtClean="0"/>
              <a:t>‹#›</a:t>
            </a:fld>
            <a:endParaRPr lang="en-US"/>
          </a:p>
        </p:txBody>
      </p:sp>
    </p:spTree>
    <p:extLst>
      <p:ext uri="{BB962C8B-B14F-4D97-AF65-F5344CB8AC3E}">
        <p14:creationId xmlns:p14="http://schemas.microsoft.com/office/powerpoint/2010/main" val="39254858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on previous chapters outlining the fundamentals of GIS and agent-based modelling, what are the benefits to linking these approaches?  How is this undertaken?  This chapter will explain loose and tight coupling critiquing the relative advantages and disadvantages of both. We present an overview of open source toolkits that can be used for the creation of geographically explicit agent-based models before providing a critical look at where and how GIS and ABM should be combined offering practical advice on best practice.</a:t>
            </a:r>
          </a:p>
          <a:p>
            <a:endParaRPr lang="en-US" dirty="0"/>
          </a:p>
        </p:txBody>
      </p:sp>
      <p:sp>
        <p:nvSpPr>
          <p:cNvPr id="4" name="Slide Number Placeholder 3"/>
          <p:cNvSpPr>
            <a:spLocks noGrp="1"/>
          </p:cNvSpPr>
          <p:nvPr>
            <p:ph type="sldNum" sz="quarter" idx="10"/>
          </p:nvPr>
        </p:nvSpPr>
        <p:spPr/>
        <p:txBody>
          <a:bodyPr/>
          <a:lstStyle/>
          <a:p>
            <a:fld id="{2689396A-BC3D-F64E-AE0F-11F65C472FC4}" type="slidenum">
              <a:rPr lang="en-US" smtClean="0"/>
              <a:t>1</a:t>
            </a:fld>
            <a:endParaRPr lang="en-US"/>
          </a:p>
        </p:txBody>
      </p:sp>
    </p:spTree>
    <p:extLst>
      <p:ext uri="{BB962C8B-B14F-4D97-AF65-F5344CB8AC3E}">
        <p14:creationId xmlns:p14="http://schemas.microsoft.com/office/powerpoint/2010/main" val="7976103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Geographical Information Systems (GIS) are the mainstay of many researchers tool box.  The ability to easily manipulate, </a:t>
            </a:r>
            <a:r>
              <a:rPr lang="en-US" dirty="0" err="1"/>
              <a:t>analyse</a:t>
            </a:r>
            <a:r>
              <a:rPr lang="en-US" dirty="0"/>
              <a:t> and </a:t>
            </a:r>
            <a:r>
              <a:rPr lang="en-US" dirty="0" err="1"/>
              <a:t>visualise</a:t>
            </a:r>
            <a:r>
              <a:rPr lang="en-US" dirty="0"/>
              <a:t> data makes it a powerful tool.  However, researchers need to be aware of the underlying principles behind GIS, such as the data structures that are used and the limitations of GIS, in particular, its limited ability to handle and simulate dynamic processes.   This Chapter has laid out the fundamental concepts that researchers need to be aware of, and presented an overview of the most common proprietary packages.  A simple tutorial demonstrated how to bring data into a GIS and perform a simple spatial query.  </a:t>
            </a:r>
            <a:r>
              <a:rPr lang="en-US"/>
              <a:t>The next chapter will build upon this foundation and introduce the concept of coupling GIS with ABM.</a:t>
            </a:r>
          </a:p>
        </p:txBody>
      </p:sp>
      <p:sp>
        <p:nvSpPr>
          <p:cNvPr id="4" name="Slide Number Placeholder 3"/>
          <p:cNvSpPr>
            <a:spLocks noGrp="1"/>
          </p:cNvSpPr>
          <p:nvPr>
            <p:ph type="sldNum" sz="quarter" idx="10"/>
          </p:nvPr>
        </p:nvSpPr>
        <p:spPr/>
        <p:txBody>
          <a:bodyPr/>
          <a:lstStyle/>
          <a:p>
            <a:fld id="{84039912-AD5A-3446-9D0A-2EEACF1534CA}" type="slidenum">
              <a:rPr lang="en-US" smtClean="0"/>
              <a:t>16</a:t>
            </a:fld>
            <a:endParaRPr lang="en-US"/>
          </a:p>
        </p:txBody>
      </p:sp>
    </p:spTree>
    <p:extLst>
      <p:ext uri="{BB962C8B-B14F-4D97-AF65-F5344CB8AC3E}">
        <p14:creationId xmlns:p14="http://schemas.microsoft.com/office/powerpoint/2010/main" val="3980748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F7A16-E78A-BE4A-AC43-8512E7D932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1F38C8-365B-CA4F-B19D-567E737B1A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28210-3A32-5F42-B6C1-4EC7285777A7}"/>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906277F9-D1A2-9843-B607-FCC14A031A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280A87-2C80-A64B-87FB-EF30B3D84BEC}"/>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82555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44AF-4076-ED4B-B391-C5A3489C04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2274F-54BF-764B-B515-33F41ADD7A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3412C-0D19-274E-9402-8A7B85561B08}"/>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AC034415-ED19-A445-BD68-A64A25C07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E3F4D4-B881-F34A-81D6-2E0313F65EE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94080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D434B5-95B9-8F45-9704-269CFCDE3C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99913-B6B0-7C48-9E46-20EC11E0D7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CE55D2-ADC8-E348-B484-18FD79F5F120}"/>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9547F7AC-E50A-D649-85D6-DB77ADB233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89C60-9BE1-C544-82FC-951DBED57A52}"/>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299426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72FB-6E84-2F49-8A51-0972418C72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F1C8D-6F5A-7D47-9201-3E7B6F54519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4AB3CC-E7E0-6340-B3A4-F00DB09C83B6}"/>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7D837D03-AC59-D14F-9507-84D8469084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39326-81CE-0942-A45E-A9A8005451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0659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88158-F8C2-434F-AD68-D86B3031D9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CBB0E7-5DE5-0D42-9359-2B7E8DAA3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10A837-B060-AA46-AA08-6F233B11970D}"/>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5CFEE10B-C123-1B45-B864-6B8D5BE99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CCC4B6-2F8B-CA45-99D7-D48C1C9972F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75922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8530F-2ABB-F741-86CD-02B983C499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7B270D-31DF-824D-AAC7-1A8C490EB9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A55378-871B-074A-9340-5A273CC1471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61FB1B-E7C3-3547-A1B6-22B90A24B538}"/>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7F3ECCE9-7B6F-4948-8417-3E618E8577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8C9493-26BA-D644-84CB-6514BD1933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0077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BFA1D-0768-FC4F-B75B-EDE0297EB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5D8327-4932-5241-83AC-C7F2238257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9529289-DA97-FA4F-883B-1C08A606C7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D275AA-C108-7C4D-9250-CEC009533B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4C4C786-F911-8F45-B48E-D4C85A8F3C2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578C52-1C7D-8B4B-BA4A-CE1D6F06640F}"/>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8" name="Footer Placeholder 7">
            <a:extLst>
              <a:ext uri="{FF2B5EF4-FFF2-40B4-BE49-F238E27FC236}">
                <a16:creationId xmlns:a16="http://schemas.microsoft.com/office/drawing/2014/main" id="{7E6D7468-D98E-E146-8C11-566E68149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3284EF-707E-DC42-ACCE-D4654F57CD2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79364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0226-982E-E240-BF1F-97AC71D0A3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C30596-EF95-C943-9C4C-04001C8BADF1}"/>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4" name="Footer Placeholder 3">
            <a:extLst>
              <a:ext uri="{FF2B5EF4-FFF2-40B4-BE49-F238E27FC236}">
                <a16:creationId xmlns:a16="http://schemas.microsoft.com/office/drawing/2014/main" id="{332BA8BC-065B-2742-86D8-3DAEEF7DC5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CD01E8-BA1E-A747-8D70-0629550712AB}"/>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173034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C8AFC9-2394-FA4D-997A-E88CEA272745}"/>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3" name="Footer Placeholder 2">
            <a:extLst>
              <a:ext uri="{FF2B5EF4-FFF2-40B4-BE49-F238E27FC236}">
                <a16:creationId xmlns:a16="http://schemas.microsoft.com/office/drawing/2014/main" id="{65E573A5-1335-AE42-BF09-1FCBDAAF3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A33E51-7F7D-CE46-8B95-7568215B7AE1}"/>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478999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548E5-E07D-1743-B852-D6ECD31088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EEBEEA-F298-024B-95FB-9C751B77EB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06EB14-9D0B-2648-B3DB-11824B88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2976687-76B2-4140-83AC-8536F4E951D6}"/>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48A96F32-9D50-C041-B009-75800376A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2142CE-848C-BD4E-8A40-32AB7BD028CF}"/>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34921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299C7-4255-864E-8B0F-406D4E839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5CA03A-A409-8347-90BF-5F664DFFD5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B50B80-F53D-A846-921D-8A929C4D19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6D389-B843-E349-8890-DA1714FA9731}"/>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3F7AB3BD-8BDF-0E40-A12B-116E42619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31EEB-3496-6746-BF21-5BF059F85A04}"/>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805990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B2A93-86B7-724F-A8E8-70A991C762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3B9F64-2C6A-CE48-AB9D-FB7CE414B3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EB4216-D3B6-004E-8D9D-3347281461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6B9742FF-E815-B64D-B6D5-E2973185BE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04E5B1-99C5-FF4A-8E8B-D292DC7708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AD58D8-E8DF-BD44-A759-57D7987C3BA5}" type="slidenum">
              <a:rPr lang="en-US" smtClean="0"/>
              <a:t>‹#›</a:t>
            </a:fld>
            <a:endParaRPr lang="en-US"/>
          </a:p>
        </p:txBody>
      </p:sp>
    </p:spTree>
    <p:extLst>
      <p:ext uri="{BB962C8B-B14F-4D97-AF65-F5344CB8AC3E}">
        <p14:creationId xmlns:p14="http://schemas.microsoft.com/office/powerpoint/2010/main" val="25406928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NetLogo/GIS-Extension" TargetMode="External"/><Relationship Id="rId2" Type="http://schemas.openxmlformats.org/officeDocument/2006/relationships/hyperlink" Target="https://ccl.northwestern.edu/netlogo/docs/gis.html" TargetMode="External"/><Relationship Id="rId1" Type="http://schemas.openxmlformats.org/officeDocument/2006/relationships/slideLayout" Target="../slideLayouts/slideLayout2.xml"/><Relationship Id="rId4" Type="http://schemas.openxmlformats.org/officeDocument/2006/relationships/hyperlink" Target="https://simulatingcomplexity.wordpress.com/2014/08/20/turtles-in-space-integrating-gis-and-netlogo"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abmgis/abmgis/tree/master/Chapter06-IntegratingABMandGI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ACD08E-D72A-7F46-A23F-418AB28E2E2A}"/>
              </a:ext>
            </a:extLst>
          </p:cNvPr>
          <p:cNvPicPr>
            <a:picLocks noChangeAspect="1"/>
          </p:cNvPicPr>
          <p:nvPr/>
        </p:nvPicPr>
        <p:blipFill rotWithShape="1">
          <a:blip r:embed="rId3"/>
          <a:srcRect r="3747"/>
          <a:stretch/>
        </p:blipFill>
        <p:spPr>
          <a:xfrm>
            <a:off x="20" y="10"/>
            <a:ext cx="4637226" cy="6857990"/>
          </a:xfrm>
          <a:prstGeom prst="rect">
            <a:avLst/>
          </a:prstGeom>
        </p:spPr>
      </p:pic>
      <p:sp>
        <p:nvSpPr>
          <p:cNvPr id="9" name="Rectangle 8">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54A01-461C-1045-AC9B-35DD625CB021}"/>
              </a:ext>
            </a:extLst>
          </p:cNvPr>
          <p:cNvSpPr>
            <a:spLocks noGrp="1"/>
          </p:cNvSpPr>
          <p:nvPr>
            <p:ph type="ctrTitle"/>
          </p:nvPr>
        </p:nvSpPr>
        <p:spPr>
          <a:xfrm>
            <a:off x="5277328" y="640082"/>
            <a:ext cx="6274591" cy="3351602"/>
          </a:xfrm>
        </p:spPr>
        <p:txBody>
          <a:bodyPr>
            <a:normAutofit/>
          </a:bodyPr>
          <a:lstStyle/>
          <a:p>
            <a:pPr algn="l"/>
            <a:r>
              <a:rPr lang="en-US">
                <a:solidFill>
                  <a:schemeClr val="bg1"/>
                </a:solidFill>
              </a:rPr>
              <a:t>Chapter 6</a:t>
            </a:r>
          </a:p>
        </p:txBody>
      </p:sp>
      <p:sp>
        <p:nvSpPr>
          <p:cNvPr id="3" name="Subtitle 2">
            <a:extLst>
              <a:ext uri="{FF2B5EF4-FFF2-40B4-BE49-F238E27FC236}">
                <a16:creationId xmlns:a16="http://schemas.microsoft.com/office/drawing/2014/main" id="{1F6A411C-5F1C-D542-A211-0F0D7F10FA53}"/>
              </a:ext>
            </a:extLst>
          </p:cNvPr>
          <p:cNvSpPr>
            <a:spLocks noGrp="1"/>
          </p:cNvSpPr>
          <p:nvPr>
            <p:ph type="subTitle" idx="1"/>
          </p:nvPr>
        </p:nvSpPr>
        <p:spPr>
          <a:xfrm>
            <a:off x="5277327" y="4156276"/>
            <a:ext cx="6274592" cy="2061645"/>
          </a:xfrm>
        </p:spPr>
        <p:txBody>
          <a:bodyPr>
            <a:normAutofit/>
          </a:bodyPr>
          <a:lstStyle/>
          <a:p>
            <a:pPr algn="l"/>
            <a:r>
              <a:rPr lang="en-US">
                <a:solidFill>
                  <a:schemeClr val="bg1"/>
                </a:solidFill>
              </a:rPr>
              <a:t>Integrating Agent-Based Modelling and GIS</a:t>
            </a:r>
          </a:p>
        </p:txBody>
      </p:sp>
    </p:spTree>
    <p:extLst>
      <p:ext uri="{BB962C8B-B14F-4D97-AF65-F5344CB8AC3E}">
        <p14:creationId xmlns:p14="http://schemas.microsoft.com/office/powerpoint/2010/main" val="27190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DD025-1C90-D346-A0EB-C1F265F6B75E}"/>
              </a:ext>
            </a:extLst>
          </p:cNvPr>
          <p:cNvSpPr>
            <a:spLocks noGrp="1"/>
          </p:cNvSpPr>
          <p:nvPr>
            <p:ph type="title"/>
          </p:nvPr>
        </p:nvSpPr>
        <p:spPr/>
        <p:txBody>
          <a:bodyPr/>
          <a:lstStyle/>
          <a:p>
            <a:r>
              <a:rPr lang="en-US" dirty="0"/>
              <a:t>NetLogo</a:t>
            </a:r>
          </a:p>
        </p:txBody>
      </p:sp>
      <p:pic>
        <p:nvPicPr>
          <p:cNvPr id="6" name="Content Placeholder 5">
            <a:extLst>
              <a:ext uri="{FF2B5EF4-FFF2-40B4-BE49-F238E27FC236}">
                <a16:creationId xmlns:a16="http://schemas.microsoft.com/office/drawing/2014/main" id="{E549785F-E522-6C45-844D-21827DACCA63}"/>
              </a:ext>
            </a:extLst>
          </p:cNvPr>
          <p:cNvPicPr>
            <a:picLocks noGrp="1" noChangeAspect="1"/>
          </p:cNvPicPr>
          <p:nvPr>
            <p:ph idx="1"/>
          </p:nvPr>
        </p:nvPicPr>
        <p:blipFill>
          <a:blip r:embed="rId2"/>
          <a:stretch>
            <a:fillRect/>
          </a:stretch>
        </p:blipFill>
        <p:spPr>
          <a:xfrm>
            <a:off x="4382089" y="1825625"/>
            <a:ext cx="3427822" cy="4351338"/>
          </a:xfrm>
        </p:spPr>
      </p:pic>
      <p:sp>
        <p:nvSpPr>
          <p:cNvPr id="4" name="TextBox 3">
            <a:extLst>
              <a:ext uri="{FF2B5EF4-FFF2-40B4-BE49-F238E27FC236}">
                <a16:creationId xmlns:a16="http://schemas.microsoft.com/office/drawing/2014/main" id="{7E9332EF-BFEF-EF42-B1B2-4B09D53ADF61}"/>
              </a:ext>
            </a:extLst>
          </p:cNvPr>
          <p:cNvSpPr txBox="1"/>
          <p:nvPr/>
        </p:nvSpPr>
        <p:spPr>
          <a:xfrm>
            <a:off x="413359" y="6325644"/>
            <a:ext cx="11624153" cy="1200329"/>
          </a:xfrm>
          <a:prstGeom prst="rect">
            <a:avLst/>
          </a:prstGeom>
          <a:noFill/>
        </p:spPr>
        <p:txBody>
          <a:bodyPr wrap="square" rtlCol="0">
            <a:spAutoFit/>
          </a:bodyPr>
          <a:lstStyle/>
          <a:p>
            <a:r>
              <a:rPr lang="en-US" dirty="0"/>
              <a:t>Figure 6.4: A selection of geographically explicit agent-based models </a:t>
            </a:r>
            <a:r>
              <a:rPr lang="en-US" dirty="0" err="1"/>
              <a:t>utilising</a:t>
            </a:r>
            <a:r>
              <a:rPr lang="en-US" dirty="0"/>
              <a:t> NetLogo. (A) Rainfall where rain (blue) falls and flows to a lower elevation based on a digital elevation model captured in 2 and 3D. (B) Agents (white) moving along on sidewalks (orange). (C) Schelling type model using census areas in Washington DC as their spatial environment. (D) Commuting along a road network.</a:t>
            </a:r>
          </a:p>
        </p:txBody>
      </p:sp>
    </p:spTree>
    <p:extLst>
      <p:ext uri="{BB962C8B-B14F-4D97-AF65-F5344CB8AC3E}">
        <p14:creationId xmlns:p14="http://schemas.microsoft.com/office/powerpoint/2010/main" val="3601463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4795B-8425-0C4A-96E3-CD02977A3F7A}"/>
              </a:ext>
            </a:extLst>
          </p:cNvPr>
          <p:cNvSpPr>
            <a:spLocks noGrp="1"/>
          </p:cNvSpPr>
          <p:nvPr>
            <p:ph type="title"/>
          </p:nvPr>
        </p:nvSpPr>
        <p:spPr/>
        <p:txBody>
          <a:bodyPr/>
          <a:lstStyle/>
          <a:p>
            <a:r>
              <a:rPr lang="en-US" dirty="0"/>
              <a:t>GAMA</a:t>
            </a:r>
          </a:p>
        </p:txBody>
      </p:sp>
      <p:pic>
        <p:nvPicPr>
          <p:cNvPr id="6" name="Content Placeholder 5">
            <a:extLst>
              <a:ext uri="{FF2B5EF4-FFF2-40B4-BE49-F238E27FC236}">
                <a16:creationId xmlns:a16="http://schemas.microsoft.com/office/drawing/2014/main" id="{D9C2880F-F9F4-E646-824B-2775ECDECF22}"/>
              </a:ext>
            </a:extLst>
          </p:cNvPr>
          <p:cNvPicPr>
            <a:picLocks noGrp="1" noChangeAspect="1"/>
          </p:cNvPicPr>
          <p:nvPr>
            <p:ph idx="1"/>
          </p:nvPr>
        </p:nvPicPr>
        <p:blipFill>
          <a:blip r:embed="rId2"/>
          <a:stretch>
            <a:fillRect/>
          </a:stretch>
        </p:blipFill>
        <p:spPr>
          <a:xfrm>
            <a:off x="2992882" y="1825625"/>
            <a:ext cx="6206235" cy="4351338"/>
          </a:xfrm>
        </p:spPr>
      </p:pic>
      <p:sp>
        <p:nvSpPr>
          <p:cNvPr id="4" name="TextBox 3">
            <a:extLst>
              <a:ext uri="{FF2B5EF4-FFF2-40B4-BE49-F238E27FC236}">
                <a16:creationId xmlns:a16="http://schemas.microsoft.com/office/drawing/2014/main" id="{775EC279-CD4E-7D45-AF83-5A00BAF39D2A}"/>
              </a:ext>
            </a:extLst>
          </p:cNvPr>
          <p:cNvSpPr txBox="1"/>
          <p:nvPr/>
        </p:nvSpPr>
        <p:spPr>
          <a:xfrm>
            <a:off x="1608667" y="6383866"/>
            <a:ext cx="8652933" cy="646331"/>
          </a:xfrm>
          <a:prstGeom prst="rect">
            <a:avLst/>
          </a:prstGeom>
          <a:noFill/>
        </p:spPr>
        <p:txBody>
          <a:bodyPr wrap="square" rtlCol="0">
            <a:spAutoFit/>
          </a:bodyPr>
          <a:lstStyle/>
          <a:p>
            <a:r>
              <a:rPr lang="en-US" dirty="0"/>
              <a:t>Figure 6.5: GAMA platform: Advanced </a:t>
            </a:r>
            <a:r>
              <a:rPr lang="en-US" dirty="0" err="1"/>
              <a:t>visualisation</a:t>
            </a:r>
            <a:r>
              <a:rPr lang="en-US" dirty="0"/>
              <a:t> of simulations (A and B). (C) Built in charting and functions. (D) User interface (Source: GAMA, 2016).</a:t>
            </a:r>
          </a:p>
        </p:txBody>
      </p:sp>
    </p:spTree>
    <p:extLst>
      <p:ext uri="{BB962C8B-B14F-4D97-AF65-F5344CB8AC3E}">
        <p14:creationId xmlns:p14="http://schemas.microsoft.com/office/powerpoint/2010/main" val="7587705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CB93F-97B1-D540-9363-1FA889589783}"/>
              </a:ext>
            </a:extLst>
          </p:cNvPr>
          <p:cNvSpPr>
            <a:spLocks noGrp="1"/>
          </p:cNvSpPr>
          <p:nvPr>
            <p:ph type="title"/>
          </p:nvPr>
        </p:nvSpPr>
        <p:spPr/>
        <p:txBody>
          <a:bodyPr/>
          <a:lstStyle/>
          <a:p>
            <a:r>
              <a:rPr lang="en-US" dirty="0"/>
              <a:t>Using Raster Data in NetLogo</a:t>
            </a:r>
          </a:p>
        </p:txBody>
      </p:sp>
      <p:sp>
        <p:nvSpPr>
          <p:cNvPr id="3" name="Content Placeholder 2">
            <a:extLst>
              <a:ext uri="{FF2B5EF4-FFF2-40B4-BE49-F238E27FC236}">
                <a16:creationId xmlns:a16="http://schemas.microsoft.com/office/drawing/2014/main" id="{34C95E30-8308-5042-B7A9-B81D432E835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69345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A69EA-3F5F-2E4C-B54F-540D572A9E7C}"/>
              </a:ext>
            </a:extLst>
          </p:cNvPr>
          <p:cNvSpPr>
            <a:spLocks noGrp="1"/>
          </p:cNvSpPr>
          <p:nvPr>
            <p:ph type="title"/>
          </p:nvPr>
        </p:nvSpPr>
        <p:spPr/>
        <p:txBody>
          <a:bodyPr/>
          <a:lstStyle/>
          <a:p>
            <a:r>
              <a:rPr lang="en-US" dirty="0"/>
              <a:t>Raster Model Examples: Urban Growth and Pedestrian Modelling</a:t>
            </a:r>
          </a:p>
        </p:txBody>
      </p:sp>
      <p:sp>
        <p:nvSpPr>
          <p:cNvPr id="3" name="Content Placeholder 2">
            <a:extLst>
              <a:ext uri="{FF2B5EF4-FFF2-40B4-BE49-F238E27FC236}">
                <a16:creationId xmlns:a16="http://schemas.microsoft.com/office/drawing/2014/main" id="{56AF6529-4739-304E-AADF-75AA0BE656F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904847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7EFA7-EA7B-4448-8F40-97CB4850005C}"/>
              </a:ext>
            </a:extLst>
          </p:cNvPr>
          <p:cNvSpPr>
            <a:spLocks noGrp="1"/>
          </p:cNvSpPr>
          <p:nvPr>
            <p:ph type="title"/>
          </p:nvPr>
        </p:nvSpPr>
        <p:spPr/>
        <p:txBody>
          <a:bodyPr/>
          <a:lstStyle/>
          <a:p>
            <a:r>
              <a:rPr lang="en-US" dirty="0"/>
              <a:t>Urban Growth</a:t>
            </a:r>
          </a:p>
        </p:txBody>
      </p:sp>
      <p:sp>
        <p:nvSpPr>
          <p:cNvPr id="3" name="Content Placeholder 2">
            <a:extLst>
              <a:ext uri="{FF2B5EF4-FFF2-40B4-BE49-F238E27FC236}">
                <a16:creationId xmlns:a16="http://schemas.microsoft.com/office/drawing/2014/main" id="{670EBA64-40E4-EA48-B598-4459AF5ECDE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776906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5913C-2BD8-F54B-8054-573F24847D98}"/>
              </a:ext>
            </a:extLst>
          </p:cNvPr>
          <p:cNvSpPr>
            <a:spLocks noGrp="1"/>
          </p:cNvSpPr>
          <p:nvPr>
            <p:ph type="title"/>
          </p:nvPr>
        </p:nvSpPr>
        <p:spPr/>
        <p:txBody>
          <a:bodyPr/>
          <a:lstStyle/>
          <a:p>
            <a:r>
              <a:rPr lang="en-US" dirty="0"/>
              <a:t>Pedestrian Modelling</a:t>
            </a:r>
          </a:p>
        </p:txBody>
      </p:sp>
      <p:sp>
        <p:nvSpPr>
          <p:cNvPr id="3" name="Content Placeholder 2">
            <a:extLst>
              <a:ext uri="{FF2B5EF4-FFF2-40B4-BE49-F238E27FC236}">
                <a16:creationId xmlns:a16="http://schemas.microsoft.com/office/drawing/2014/main" id="{D339DBC4-1C61-D140-99E8-63679848BE0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42729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94DB1-5B39-6240-A488-E2304C760CD9}"/>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F04040B5-295B-8448-89EC-2BFE67BBFF73}"/>
              </a:ext>
            </a:extLst>
          </p:cNvPr>
          <p:cNvSpPr>
            <a:spLocks noGrp="1"/>
          </p:cNvSpPr>
          <p:nvPr>
            <p:ph idx="1"/>
          </p:nvPr>
        </p:nvSpPr>
        <p:spPr/>
        <p:txBody>
          <a:bodyPr/>
          <a:lstStyle/>
          <a:p>
            <a:r>
              <a:rPr lang="en-US" dirty="0"/>
              <a:t>Since their first appearance in the late 1960s, GIS has become a standard tool for researchers interested in manipulating and visualizing spatial data. </a:t>
            </a:r>
          </a:p>
          <a:p>
            <a:r>
              <a:rPr lang="en-US" dirty="0"/>
              <a:t>Increases in the availability of different forms of open source data, is beginning to transform the GIS industry.</a:t>
            </a:r>
          </a:p>
          <a:p>
            <a:r>
              <a:rPr lang="en-US" dirty="0"/>
              <a:t>While GIS can easily enable the manipulation, analysis and visualization of spatial data, they are limited by their inability to handle dynamic processes. </a:t>
            </a:r>
          </a:p>
          <a:p>
            <a:r>
              <a:rPr lang="en-US" dirty="0"/>
              <a:t>How and why we bring agent-based modelling and GIS together is the subject of the following chapter.</a:t>
            </a:r>
          </a:p>
        </p:txBody>
      </p:sp>
    </p:spTree>
    <p:extLst>
      <p:ext uri="{BB962C8B-B14F-4D97-AF65-F5344CB8AC3E}">
        <p14:creationId xmlns:p14="http://schemas.microsoft.com/office/powerpoint/2010/main" val="578929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24A88-DC80-F14D-A2FF-98779AC00ECB}"/>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AA1B516B-8916-6C4E-A2DD-5C1210AA890C}"/>
              </a:ext>
            </a:extLst>
          </p:cNvPr>
          <p:cNvSpPr>
            <a:spLocks noGrp="1"/>
          </p:cNvSpPr>
          <p:nvPr>
            <p:ph idx="1"/>
          </p:nvPr>
        </p:nvSpPr>
        <p:spPr/>
        <p:txBody>
          <a:bodyPr>
            <a:normAutofit/>
          </a:bodyPr>
          <a:lstStyle/>
          <a:p>
            <a:r>
              <a:rPr lang="en-US" dirty="0"/>
              <a:t>Geographical information systems are the mainstay of many researchers’ toolbox. The ability to easily manipulate, analyze and visualize data makes them a powerful tool. </a:t>
            </a:r>
          </a:p>
          <a:p>
            <a:r>
              <a:rPr lang="en-US" dirty="0"/>
              <a:t>This chapter has laid out the fundamental concepts that researchers need to be aware of and presented an overview of the most common proprietary packages.</a:t>
            </a:r>
          </a:p>
        </p:txBody>
      </p:sp>
    </p:spTree>
    <p:extLst>
      <p:ext uri="{BB962C8B-B14F-4D97-AF65-F5344CB8AC3E}">
        <p14:creationId xmlns:p14="http://schemas.microsoft.com/office/powerpoint/2010/main" val="24373550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AB473-008B-4E46-86D4-F7F1933AB427}"/>
              </a:ext>
            </a:extLst>
          </p:cNvPr>
          <p:cNvSpPr>
            <a:spLocks noGrp="1"/>
          </p:cNvSpPr>
          <p:nvPr>
            <p:ph type="title"/>
          </p:nvPr>
        </p:nvSpPr>
        <p:spPr/>
        <p:txBody>
          <a:bodyPr/>
          <a:lstStyle/>
          <a:p>
            <a:r>
              <a:rPr lang="en-US" dirty="0"/>
              <a:t>Further Reading</a:t>
            </a:r>
          </a:p>
        </p:txBody>
      </p:sp>
      <p:sp>
        <p:nvSpPr>
          <p:cNvPr id="3" name="Content Placeholder 2">
            <a:extLst>
              <a:ext uri="{FF2B5EF4-FFF2-40B4-BE49-F238E27FC236}">
                <a16:creationId xmlns:a16="http://schemas.microsoft.com/office/drawing/2014/main" id="{7647D43B-DEC3-BD49-9848-F13E1FAB26C6}"/>
              </a:ext>
            </a:extLst>
          </p:cNvPr>
          <p:cNvSpPr>
            <a:spLocks noGrp="1"/>
          </p:cNvSpPr>
          <p:nvPr>
            <p:ph idx="1"/>
          </p:nvPr>
        </p:nvSpPr>
        <p:spPr/>
        <p:txBody>
          <a:bodyPr>
            <a:normAutofit fontScale="77500" lnSpcReduction="20000"/>
          </a:bodyPr>
          <a:lstStyle/>
          <a:p>
            <a:r>
              <a:rPr lang="en-US" dirty="0"/>
              <a:t>More information about GIS functionality in NetLogo readers are referred to: </a:t>
            </a:r>
            <a:r>
              <a:rPr lang="en-US" dirty="0">
                <a:hlinkClick r:id="rId2"/>
              </a:rPr>
              <a:t>https://ccl.northwestern.edu/netlogo/docs/gis.html</a:t>
            </a:r>
            <a:r>
              <a:rPr lang="en-US" dirty="0"/>
              <a:t>  along with the NetLogo GitHub page: </a:t>
            </a:r>
            <a:r>
              <a:rPr lang="en-US" dirty="0">
                <a:hlinkClick r:id="rId3"/>
              </a:rPr>
              <a:t>https://github.com/NetLogo/GIS-Extension</a:t>
            </a:r>
            <a:r>
              <a:rPr lang="en-US" dirty="0"/>
              <a:t> </a:t>
            </a:r>
          </a:p>
          <a:p>
            <a:r>
              <a:rPr lang="en-US" dirty="0"/>
              <a:t>While the website Simulating Complexity </a:t>
            </a:r>
            <a:r>
              <a:rPr lang="en-US" dirty="0">
                <a:hlinkClick r:id="rId4"/>
              </a:rPr>
              <a:t>https://simulatingcomplexity.wordpress.com/2014/08/20/turtles-in-space-integrating-gis-and-netlogo</a:t>
            </a:r>
            <a:r>
              <a:rPr lang="en-US" dirty="0"/>
              <a:t> provides a good tutorial on integrating GIS into NetLogo.</a:t>
            </a:r>
          </a:p>
          <a:p>
            <a:r>
              <a:rPr lang="en-US" dirty="0"/>
              <a:t>Key texts about the integration of GIS and agent-based modelling, readers are referred to:</a:t>
            </a:r>
          </a:p>
          <a:p>
            <a:pPr lvl="1"/>
            <a:r>
              <a:rPr lang="en-US" dirty="0"/>
              <a:t>Crooks, A.T. and Castle, C. (2012), 'The Integration of Agent-Based Modelling and Geographical Information for Geospatial Simulation', in Heppenstall, A., Crooks, A.T., See, L.M. and Batty, M. (eds.), Agent-based Models of Geographical Systems, Springer, New York, NY, pp. 219-252.</a:t>
            </a:r>
          </a:p>
          <a:p>
            <a:pPr lvl="1"/>
            <a:r>
              <a:rPr lang="en-US" dirty="0"/>
              <a:t>Maguire, D.J., Batty, M. and Goodchild M, F. (eds.) (2005), GIS, Spatial Analysis and Modelling, ESRI Press, Redlands, CA.</a:t>
            </a:r>
          </a:p>
          <a:p>
            <a:pPr lvl="1"/>
            <a:r>
              <a:rPr lang="en-US" dirty="0"/>
              <a:t>Westervelt, J.D. (2002), 'Geographic Information Systems and Agent-Based Modelling', in </a:t>
            </a:r>
            <a:r>
              <a:rPr lang="en-US" dirty="0" err="1"/>
              <a:t>Gimblett</a:t>
            </a:r>
            <a:r>
              <a:rPr lang="en-US"/>
              <a:t>, H</a:t>
            </a:r>
            <a:r>
              <a:rPr lang="en-US" dirty="0"/>
              <a:t>.R. (ed.) Integrating Geographic Information Systems and Agent-Based Modelling Techniques for</a:t>
            </a:r>
          </a:p>
        </p:txBody>
      </p:sp>
    </p:spTree>
    <p:extLst>
      <p:ext uri="{BB962C8B-B14F-4D97-AF65-F5344CB8AC3E}">
        <p14:creationId xmlns:p14="http://schemas.microsoft.com/office/powerpoint/2010/main" val="8151677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CD603F1-5371-ED49-9B45-BAB26116FDF0}"/>
              </a:ext>
            </a:extLst>
          </p:cNvPr>
          <p:cNvSpPr>
            <a:spLocks noGrp="1"/>
          </p:cNvSpPr>
          <p:nvPr>
            <p:ph type="title"/>
          </p:nvPr>
        </p:nvSpPr>
        <p:spPr>
          <a:xfrm>
            <a:off x="354333" y="515492"/>
            <a:ext cx="3363974" cy="1607060"/>
          </a:xfrm>
          <a:noFill/>
          <a:ln w="19050">
            <a:solidFill>
              <a:schemeClr val="tx1"/>
            </a:solidFill>
          </a:ln>
        </p:spPr>
        <p:txBody>
          <a:bodyPr wrap="square" anchor="ctr">
            <a:normAutofit/>
          </a:bodyPr>
          <a:lstStyle/>
          <a:p>
            <a:pPr algn="ctr"/>
            <a:r>
              <a:rPr lang="en-US" sz="2800"/>
              <a:t>Online Resources</a:t>
            </a:r>
          </a:p>
        </p:txBody>
      </p:sp>
      <p:sp>
        <p:nvSpPr>
          <p:cNvPr id="3" name="Content Placeholder 2">
            <a:extLst>
              <a:ext uri="{FF2B5EF4-FFF2-40B4-BE49-F238E27FC236}">
                <a16:creationId xmlns:a16="http://schemas.microsoft.com/office/drawing/2014/main" id="{B42FB2AC-5534-604A-99B1-09695C0A2F01}"/>
              </a:ext>
            </a:extLst>
          </p:cNvPr>
          <p:cNvSpPr>
            <a:spLocks noGrp="1"/>
          </p:cNvSpPr>
          <p:nvPr>
            <p:ph idx="1"/>
          </p:nvPr>
        </p:nvSpPr>
        <p:spPr>
          <a:xfrm>
            <a:off x="354333" y="2638044"/>
            <a:ext cx="3363974" cy="3415623"/>
          </a:xfrm>
        </p:spPr>
        <p:txBody>
          <a:bodyPr>
            <a:normAutofit/>
          </a:bodyPr>
          <a:lstStyle/>
          <a:p>
            <a:r>
              <a:rPr lang="en-US" sz="2000" dirty="0"/>
              <a:t>Visit: </a:t>
            </a:r>
            <a:r>
              <a:rPr lang="en-US" sz="2000" dirty="0">
                <a:hlinkClick r:id="rId2"/>
              </a:rPr>
              <a:t>https://github.com/abmgis/abmgis/tree/master/Chapter06-IntegratingABMandGIS</a:t>
            </a:r>
            <a:r>
              <a:rPr lang="en-US" sz="2000" dirty="0"/>
              <a:t> for a selection of models to highlight core concepts introduced in this chapter along with a tutorial.</a:t>
            </a:r>
          </a:p>
          <a:p>
            <a:pPr marL="0" indent="0">
              <a:buNone/>
            </a:pPr>
            <a:endParaRPr lang="en-US" sz="2000" dirty="0"/>
          </a:p>
        </p:txBody>
      </p:sp>
      <p:pic>
        <p:nvPicPr>
          <p:cNvPr id="7" name="Picture 6" descr="A screenshot of a cell phone&#10;&#10;Description automatically generated">
            <a:extLst>
              <a:ext uri="{FF2B5EF4-FFF2-40B4-BE49-F238E27FC236}">
                <a16:creationId xmlns:a16="http://schemas.microsoft.com/office/drawing/2014/main" id="{03E66FF3-5801-7442-89BA-DE87D3AD49BD}"/>
              </a:ext>
            </a:extLst>
          </p:cNvPr>
          <p:cNvPicPr>
            <a:picLocks noChangeAspect="1"/>
          </p:cNvPicPr>
          <p:nvPr/>
        </p:nvPicPr>
        <p:blipFill>
          <a:blip r:embed="rId3"/>
          <a:stretch>
            <a:fillRect/>
          </a:stretch>
        </p:blipFill>
        <p:spPr>
          <a:xfrm>
            <a:off x="4072640" y="338"/>
            <a:ext cx="8221411" cy="6885432"/>
          </a:xfrm>
          <a:prstGeom prst="rect">
            <a:avLst/>
          </a:prstGeom>
        </p:spPr>
      </p:pic>
    </p:spTree>
    <p:extLst>
      <p:ext uri="{BB962C8B-B14F-4D97-AF65-F5344CB8AC3E}">
        <p14:creationId xmlns:p14="http://schemas.microsoft.com/office/powerpoint/2010/main" val="319197895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38DDA-2150-1147-B1F2-04571D79B50E}"/>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DCCC874-872D-FA48-A5E3-8BFAA487818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80732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C578F-1A2D-8044-826D-BBA63371DC46}"/>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0F900AC-8ACD-6646-9D46-F69F5E911AD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56849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515DB-4BC7-2B4A-A921-345A89E90728}"/>
              </a:ext>
            </a:extLst>
          </p:cNvPr>
          <p:cNvSpPr>
            <a:spLocks noGrp="1"/>
          </p:cNvSpPr>
          <p:nvPr>
            <p:ph type="title"/>
          </p:nvPr>
        </p:nvSpPr>
        <p:spPr/>
        <p:txBody>
          <a:bodyPr/>
          <a:lstStyle/>
          <a:p>
            <a:r>
              <a:rPr lang="en-US" dirty="0"/>
              <a:t>Creating an ‘</a:t>
            </a:r>
            <a:r>
              <a:rPr lang="en-US" i="1" dirty="0"/>
              <a:t>Artificial World</a:t>
            </a:r>
            <a:r>
              <a:rPr lang="en-US" dirty="0"/>
              <a:t>’ from GIS Data</a:t>
            </a:r>
          </a:p>
        </p:txBody>
      </p:sp>
      <p:pic>
        <p:nvPicPr>
          <p:cNvPr id="6" name="Content Placeholder 5">
            <a:extLst>
              <a:ext uri="{FF2B5EF4-FFF2-40B4-BE49-F238E27FC236}">
                <a16:creationId xmlns:a16="http://schemas.microsoft.com/office/drawing/2014/main" id="{80AB41D2-8C66-A547-A2B4-63444526BF91}"/>
              </a:ext>
            </a:extLst>
          </p:cNvPr>
          <p:cNvPicPr>
            <a:picLocks noGrp="1" noChangeAspect="1"/>
          </p:cNvPicPr>
          <p:nvPr>
            <p:ph idx="1"/>
          </p:nvPr>
        </p:nvPicPr>
        <p:blipFill>
          <a:blip r:embed="rId2"/>
          <a:stretch>
            <a:fillRect/>
          </a:stretch>
        </p:blipFill>
        <p:spPr>
          <a:xfrm>
            <a:off x="3458294" y="1825625"/>
            <a:ext cx="5275412" cy="4351338"/>
          </a:xfrm>
        </p:spPr>
      </p:pic>
      <p:sp>
        <p:nvSpPr>
          <p:cNvPr id="4" name="TextBox 3">
            <a:extLst>
              <a:ext uri="{FF2B5EF4-FFF2-40B4-BE49-F238E27FC236}">
                <a16:creationId xmlns:a16="http://schemas.microsoft.com/office/drawing/2014/main" id="{1B2072CA-A5BE-6F48-99A3-63129004DC56}"/>
              </a:ext>
            </a:extLst>
          </p:cNvPr>
          <p:cNvSpPr txBox="1"/>
          <p:nvPr/>
        </p:nvSpPr>
        <p:spPr>
          <a:xfrm>
            <a:off x="515133" y="6176963"/>
            <a:ext cx="11161734" cy="646331"/>
          </a:xfrm>
          <a:prstGeom prst="rect">
            <a:avLst/>
          </a:prstGeom>
          <a:noFill/>
        </p:spPr>
        <p:txBody>
          <a:bodyPr wrap="square" rtlCol="0">
            <a:spAutoFit/>
          </a:bodyPr>
          <a:lstStyle/>
          <a:p>
            <a:r>
              <a:rPr lang="en-US" dirty="0"/>
              <a:t>Figure 6.1: Abstracting from the “real” world into a series of layers to be used in the artificial world for which to base the agent-based model upon. </a:t>
            </a:r>
          </a:p>
        </p:txBody>
      </p:sp>
    </p:spTree>
    <p:extLst>
      <p:ext uri="{BB962C8B-B14F-4D97-AF65-F5344CB8AC3E}">
        <p14:creationId xmlns:p14="http://schemas.microsoft.com/office/powerpoint/2010/main" val="1416649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C2E83-EE43-B743-92D9-D9F84FFFE2C2}"/>
              </a:ext>
            </a:extLst>
          </p:cNvPr>
          <p:cNvSpPr>
            <a:spLocks noGrp="1"/>
          </p:cNvSpPr>
          <p:nvPr>
            <p:ph type="title"/>
          </p:nvPr>
        </p:nvSpPr>
        <p:spPr/>
        <p:txBody>
          <a:bodyPr/>
          <a:lstStyle/>
          <a:p>
            <a:r>
              <a:rPr lang="en-US" dirty="0"/>
              <a:t>Coupling and Embedding GIS and Agent-based Models</a:t>
            </a:r>
          </a:p>
        </p:txBody>
      </p:sp>
      <p:pic>
        <p:nvPicPr>
          <p:cNvPr id="5" name="Content Placeholder 4">
            <a:extLst>
              <a:ext uri="{FF2B5EF4-FFF2-40B4-BE49-F238E27FC236}">
                <a16:creationId xmlns:a16="http://schemas.microsoft.com/office/drawing/2014/main" id="{68A0CB88-90C7-9C4A-AA97-BB6415D1C189}"/>
              </a:ext>
            </a:extLst>
          </p:cNvPr>
          <p:cNvPicPr>
            <a:picLocks noGrp="1" noChangeAspect="1"/>
          </p:cNvPicPr>
          <p:nvPr>
            <p:ph idx="1"/>
          </p:nvPr>
        </p:nvPicPr>
        <p:blipFill>
          <a:blip r:embed="rId2"/>
          <a:stretch>
            <a:fillRect/>
          </a:stretch>
        </p:blipFill>
        <p:spPr>
          <a:xfrm>
            <a:off x="977275" y="1690688"/>
            <a:ext cx="10237450" cy="4897546"/>
          </a:xfrm>
        </p:spPr>
      </p:pic>
    </p:spTree>
    <p:extLst>
      <p:ext uri="{BB962C8B-B14F-4D97-AF65-F5344CB8AC3E}">
        <p14:creationId xmlns:p14="http://schemas.microsoft.com/office/powerpoint/2010/main" val="1255607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B7061-3743-2D48-8966-510956962EA8}"/>
              </a:ext>
            </a:extLst>
          </p:cNvPr>
          <p:cNvSpPr>
            <a:spLocks noGrp="1"/>
          </p:cNvSpPr>
          <p:nvPr>
            <p:ph type="title"/>
          </p:nvPr>
        </p:nvSpPr>
        <p:spPr>
          <a:xfrm>
            <a:off x="448733" y="382059"/>
            <a:ext cx="6968290" cy="1599142"/>
          </a:xfrm>
        </p:spPr>
        <p:txBody>
          <a:bodyPr>
            <a:normAutofit fontScale="90000"/>
          </a:bodyPr>
          <a:lstStyle/>
          <a:p>
            <a:r>
              <a:rPr lang="en-US" dirty="0"/>
              <a:t>Tools for Constructing and Developing Agent-based Models</a:t>
            </a:r>
          </a:p>
        </p:txBody>
      </p:sp>
      <p:pic>
        <p:nvPicPr>
          <p:cNvPr id="5" name="Content Placeholder 4">
            <a:extLst>
              <a:ext uri="{FF2B5EF4-FFF2-40B4-BE49-F238E27FC236}">
                <a16:creationId xmlns:a16="http://schemas.microsoft.com/office/drawing/2014/main" id="{334DBC1F-C207-B14F-8473-719CFD70C1EF}"/>
              </a:ext>
            </a:extLst>
          </p:cNvPr>
          <p:cNvPicPr>
            <a:picLocks noGrp="1" noChangeAspect="1"/>
          </p:cNvPicPr>
          <p:nvPr>
            <p:ph idx="1"/>
          </p:nvPr>
        </p:nvPicPr>
        <p:blipFill>
          <a:blip r:embed="rId2"/>
          <a:stretch>
            <a:fillRect/>
          </a:stretch>
        </p:blipFill>
        <p:spPr>
          <a:xfrm>
            <a:off x="7806490" y="1"/>
            <a:ext cx="4385510" cy="6858000"/>
          </a:xfrm>
        </p:spPr>
      </p:pic>
    </p:spTree>
    <p:extLst>
      <p:ext uri="{BB962C8B-B14F-4D97-AF65-F5344CB8AC3E}">
        <p14:creationId xmlns:p14="http://schemas.microsoft.com/office/powerpoint/2010/main" val="3480336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F2435-7248-3B48-8BDF-53E90D03DFA7}"/>
              </a:ext>
            </a:extLst>
          </p:cNvPr>
          <p:cNvSpPr>
            <a:spLocks noGrp="1"/>
          </p:cNvSpPr>
          <p:nvPr>
            <p:ph type="title"/>
          </p:nvPr>
        </p:nvSpPr>
        <p:spPr/>
        <p:txBody>
          <a:bodyPr/>
          <a:lstStyle/>
          <a:p>
            <a:r>
              <a:rPr lang="en-US" dirty="0"/>
              <a:t>Swarm</a:t>
            </a:r>
          </a:p>
        </p:txBody>
      </p:sp>
      <p:sp>
        <p:nvSpPr>
          <p:cNvPr id="3" name="Content Placeholder 2">
            <a:extLst>
              <a:ext uri="{FF2B5EF4-FFF2-40B4-BE49-F238E27FC236}">
                <a16:creationId xmlns:a16="http://schemas.microsoft.com/office/drawing/2014/main" id="{E49630C9-C326-6A4A-8629-8835AC897C6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260644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62CD1-B271-0D4A-859A-05BC09EDA1D2}"/>
              </a:ext>
            </a:extLst>
          </p:cNvPr>
          <p:cNvSpPr>
            <a:spLocks noGrp="1"/>
          </p:cNvSpPr>
          <p:nvPr>
            <p:ph type="title"/>
          </p:nvPr>
        </p:nvSpPr>
        <p:spPr/>
        <p:txBody>
          <a:bodyPr/>
          <a:lstStyle/>
          <a:p>
            <a:r>
              <a:rPr lang="en-US" dirty="0"/>
              <a:t>MASON</a:t>
            </a:r>
          </a:p>
        </p:txBody>
      </p:sp>
      <p:pic>
        <p:nvPicPr>
          <p:cNvPr id="5" name="Content Placeholder 4">
            <a:extLst>
              <a:ext uri="{FF2B5EF4-FFF2-40B4-BE49-F238E27FC236}">
                <a16:creationId xmlns:a16="http://schemas.microsoft.com/office/drawing/2014/main" id="{AE44102A-1CEF-B045-AAE2-E75FF04B5C79}"/>
              </a:ext>
            </a:extLst>
          </p:cNvPr>
          <p:cNvPicPr>
            <a:picLocks noGrp="1" noChangeAspect="1"/>
          </p:cNvPicPr>
          <p:nvPr>
            <p:ph idx="1"/>
          </p:nvPr>
        </p:nvPicPr>
        <p:blipFill>
          <a:blip r:embed="rId2"/>
          <a:stretch>
            <a:fillRect/>
          </a:stretch>
        </p:blipFill>
        <p:spPr>
          <a:xfrm>
            <a:off x="6253195" y="365125"/>
            <a:ext cx="4664008" cy="4351338"/>
          </a:xfrm>
        </p:spPr>
      </p:pic>
      <p:sp>
        <p:nvSpPr>
          <p:cNvPr id="6" name="TextBox 5">
            <a:extLst>
              <a:ext uri="{FF2B5EF4-FFF2-40B4-BE49-F238E27FC236}">
                <a16:creationId xmlns:a16="http://schemas.microsoft.com/office/drawing/2014/main" id="{85C2092D-C391-214F-987C-5BD49D93DEA8}"/>
              </a:ext>
            </a:extLst>
          </p:cNvPr>
          <p:cNvSpPr txBox="1"/>
          <p:nvPr/>
        </p:nvSpPr>
        <p:spPr>
          <a:xfrm>
            <a:off x="5058832" y="5103674"/>
            <a:ext cx="7052734" cy="1754326"/>
          </a:xfrm>
          <a:prstGeom prst="rect">
            <a:avLst/>
          </a:prstGeom>
          <a:noFill/>
        </p:spPr>
        <p:txBody>
          <a:bodyPr wrap="square" rtlCol="0">
            <a:spAutoFit/>
          </a:bodyPr>
          <a:lstStyle/>
          <a:p>
            <a:r>
              <a:rPr lang="en-US" dirty="0"/>
              <a:t>Figure 6.2: A selection of MASON spatial models (A): Agents (red) exiting a building based on raster data and the resulting trails (yellow). (B) An urban growth model where red areas represent new developments. (C) A Schelling type of model using census areas in Washington DC as its spatial environment. (D) Agents (red circles) moving along on sidewalks (grey lines).</a:t>
            </a:r>
          </a:p>
        </p:txBody>
      </p:sp>
    </p:spTree>
    <p:extLst>
      <p:ext uri="{BB962C8B-B14F-4D97-AF65-F5344CB8AC3E}">
        <p14:creationId xmlns:p14="http://schemas.microsoft.com/office/powerpoint/2010/main" val="2308781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D25CB-B7C6-BD49-A901-DC1BD4635CE0}"/>
              </a:ext>
            </a:extLst>
          </p:cNvPr>
          <p:cNvSpPr>
            <a:spLocks noGrp="1"/>
          </p:cNvSpPr>
          <p:nvPr>
            <p:ph type="title"/>
          </p:nvPr>
        </p:nvSpPr>
        <p:spPr/>
        <p:txBody>
          <a:bodyPr/>
          <a:lstStyle/>
          <a:p>
            <a:r>
              <a:rPr lang="en-US" dirty="0"/>
              <a:t>Repast</a:t>
            </a:r>
          </a:p>
        </p:txBody>
      </p:sp>
      <p:pic>
        <p:nvPicPr>
          <p:cNvPr id="5" name="Content Placeholder 4">
            <a:extLst>
              <a:ext uri="{FF2B5EF4-FFF2-40B4-BE49-F238E27FC236}">
                <a16:creationId xmlns:a16="http://schemas.microsoft.com/office/drawing/2014/main" id="{9A9D6BD8-190E-5B4F-93CA-7007CB523A69}"/>
              </a:ext>
            </a:extLst>
          </p:cNvPr>
          <p:cNvPicPr>
            <a:picLocks noGrp="1" noChangeAspect="1"/>
          </p:cNvPicPr>
          <p:nvPr>
            <p:ph idx="1"/>
          </p:nvPr>
        </p:nvPicPr>
        <p:blipFill>
          <a:blip r:embed="rId2"/>
          <a:stretch>
            <a:fillRect/>
          </a:stretch>
        </p:blipFill>
        <p:spPr>
          <a:xfrm>
            <a:off x="1263126" y="1825625"/>
            <a:ext cx="9665748" cy="4351338"/>
          </a:xfrm>
        </p:spPr>
      </p:pic>
      <p:sp>
        <p:nvSpPr>
          <p:cNvPr id="6" name="TextBox 5">
            <a:extLst>
              <a:ext uri="{FF2B5EF4-FFF2-40B4-BE49-F238E27FC236}">
                <a16:creationId xmlns:a16="http://schemas.microsoft.com/office/drawing/2014/main" id="{68596017-A5DD-A743-B12A-767E0AF5309C}"/>
              </a:ext>
            </a:extLst>
          </p:cNvPr>
          <p:cNvSpPr txBox="1"/>
          <p:nvPr/>
        </p:nvSpPr>
        <p:spPr>
          <a:xfrm>
            <a:off x="4764065" y="5850235"/>
            <a:ext cx="7427935" cy="923330"/>
          </a:xfrm>
          <a:prstGeom prst="rect">
            <a:avLst/>
          </a:prstGeom>
          <a:noFill/>
        </p:spPr>
        <p:txBody>
          <a:bodyPr wrap="square" rtlCol="0">
            <a:spAutoFit/>
          </a:bodyPr>
          <a:lstStyle/>
          <a:p>
            <a:r>
              <a:rPr lang="en-US" dirty="0"/>
              <a:t>Figure 6.3: Examples of vector agent-based models in </a:t>
            </a:r>
            <a:r>
              <a:rPr lang="en-US" dirty="0" err="1"/>
              <a:t>Simphony</a:t>
            </a:r>
            <a:r>
              <a:rPr lang="en-US" dirty="0"/>
              <a:t>. (A) Agents (red stars) moving along on sidewalks (grey Lines). (B) An agent-based model overlaid on NASA world wind (Source: Repast, 2016)</a:t>
            </a:r>
          </a:p>
        </p:txBody>
      </p:sp>
    </p:spTree>
    <p:extLst>
      <p:ext uri="{BB962C8B-B14F-4D97-AF65-F5344CB8AC3E}">
        <p14:creationId xmlns:p14="http://schemas.microsoft.com/office/powerpoint/2010/main" val="8334126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959</Words>
  <Application>Microsoft Macintosh PowerPoint</Application>
  <PresentationFormat>Widescreen</PresentationFormat>
  <Paragraphs>42</Paragraphs>
  <Slides>19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Chapter 6</vt:lpstr>
      <vt:lpstr>Learning Objectives</vt:lpstr>
      <vt:lpstr>Introduction</vt:lpstr>
      <vt:lpstr>Creating an ‘Artificial World’ from GIS Data</vt:lpstr>
      <vt:lpstr>Coupling and Embedding GIS and Agent-based Models</vt:lpstr>
      <vt:lpstr>Tools for Constructing and Developing Agent-based Models</vt:lpstr>
      <vt:lpstr>Swarm</vt:lpstr>
      <vt:lpstr>MASON</vt:lpstr>
      <vt:lpstr>Repast</vt:lpstr>
      <vt:lpstr>NetLogo</vt:lpstr>
      <vt:lpstr>GAMA</vt:lpstr>
      <vt:lpstr>Using Raster Data in NetLogo</vt:lpstr>
      <vt:lpstr>Raster Model Examples: Urban Growth and Pedestrian Modelling</vt:lpstr>
      <vt:lpstr>Urban Growth</vt:lpstr>
      <vt:lpstr>Pedestrian Modelling</vt:lpstr>
      <vt:lpstr>Discussion</vt:lpstr>
      <vt:lpstr>Summary</vt:lpstr>
      <vt:lpstr>Further Reading</vt:lpstr>
      <vt:lpstr>Online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6</dc:title>
  <dc:creator>Andrew T Crooks</dc:creator>
  <cp:lastModifiedBy>Andrew T Crooks</cp:lastModifiedBy>
  <cp:revision>2</cp:revision>
  <dcterms:created xsi:type="dcterms:W3CDTF">2020-01-23T02:12:13Z</dcterms:created>
  <dcterms:modified xsi:type="dcterms:W3CDTF">2020-01-23T02:16:35Z</dcterms:modified>
</cp:coreProperties>
</file>